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"/>
  </p:notesMasterIdLst>
  <p:sldIdLst>
    <p:sldId id="256" r:id="rId2"/>
    <p:sldId id="268" r:id="rId3"/>
    <p:sldId id="258" r:id="rId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9338" autoAdjust="0"/>
    <p:restoredTop sz="90929" autoAdjust="0"/>
  </p:normalViewPr>
  <p:slideViewPr>
    <p:cSldViewPr>
      <p:cViewPr varScale="1">
        <p:scale>
          <a:sx n="113" d="100"/>
          <a:sy n="113" d="100"/>
        </p:scale>
        <p:origin x="-2232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8348C7F-22AD-4CE8-878C-6ADE85978F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409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A6BE2875-A131-4AA3-B0B9-D8BECF9A78F7}" type="slidenum">
              <a:rPr lang="fr-FR" altLang="fr-FR" sz="1200"/>
              <a:pPr eaLnBrk="1" hangingPunct="1"/>
              <a:t>1</a:t>
            </a:fld>
            <a:endParaRPr lang="fr-FR" altLang="fr-FR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A6BE2875-A131-4AA3-B0B9-D8BECF9A78F7}" type="slidenum">
              <a:rPr lang="fr-FR" altLang="fr-FR" sz="1200"/>
              <a:pPr eaLnBrk="1" hangingPunct="1"/>
              <a:t>2</a:t>
            </a:fld>
            <a:endParaRPr lang="fr-FR" altLang="fr-FR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A6BE2875-A131-4AA3-B0B9-D8BECF9A78F7}" type="slidenum">
              <a:rPr lang="fr-FR" altLang="fr-FR" sz="1200"/>
              <a:pPr eaLnBrk="1" hangingPunct="1"/>
              <a:t>3</a:t>
            </a:fld>
            <a:endParaRPr lang="fr-FR" altLang="fr-FR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11298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11299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04A487-BB6D-44DE-B93F-CD668BBED7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31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DB9AC-1753-4767-A521-1028145700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21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72079-4F06-4F68-8EFD-ACC935A02C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29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9396F-EC18-4A03-A826-C8D8441E4E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98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35E2C-A838-4AD6-B55D-29DDC0CBB1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38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F08EC-B5CA-48A3-B8E7-C34FDB8745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95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3C17B-9550-49FE-8EED-4874059D07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15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FEDE-4578-4651-A272-3A9E166814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18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C738D-8CF2-49D3-AB91-4EF8E83A36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79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7152-6CD0-4EB5-9790-4C10DF3631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6F116-66DE-4BFE-BEF6-C7B64BD25D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87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245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46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47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48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49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50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51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52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53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54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55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56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57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58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59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60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61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62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63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64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65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66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67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68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69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70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71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72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273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75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76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77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1E3DBF3-551E-4D28-8363-53A0C9B495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27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pic>
        <p:nvPicPr>
          <p:cNvPr id="1032" name="Picture 39"/>
          <p:cNvPicPr>
            <a:picLocks noChangeAspect="1" noChangeArrowheads="1"/>
          </p:cNvPicPr>
          <p:nvPr userDrawn="1"/>
        </p:nvPicPr>
        <p:blipFill>
          <a:blip r:embed="rId13" cstate="print">
            <a:lum bright="84000" contrast="-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324"/>
          <a:stretch>
            <a:fillRect/>
          </a:stretch>
        </p:blipFill>
        <p:spPr bwMode="auto">
          <a:xfrm>
            <a:off x="0" y="609600"/>
            <a:ext cx="9144000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457200" y="549275"/>
            <a:ext cx="3476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4800">
                <a:solidFill>
                  <a:srgbClr val="003366"/>
                </a:solidFill>
                <a:latin typeface="Mistral" pitchFamily="66" charset="0"/>
              </a:rPr>
              <a:t> </a:t>
            </a:r>
            <a:endParaRPr lang="fr-FR" altLang="fr-FR"/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1652588" y="549275"/>
            <a:ext cx="34766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4800">
                <a:solidFill>
                  <a:srgbClr val="003366"/>
                </a:solidFill>
                <a:latin typeface="Mistral" pitchFamily="66" charset="0"/>
              </a:rPr>
              <a:t> </a:t>
            </a:r>
            <a:endParaRPr lang="fr-FR" altLang="fr-FR"/>
          </a:p>
        </p:txBody>
      </p:sp>
      <p:sp>
        <p:nvSpPr>
          <p:cNvPr id="3086" name="Rectangle 11"/>
          <p:cNvSpPr>
            <a:spLocks noChangeArrowheads="1"/>
          </p:cNvSpPr>
          <p:nvPr/>
        </p:nvSpPr>
        <p:spPr bwMode="auto">
          <a:xfrm>
            <a:off x="1771656" y="1044575"/>
            <a:ext cx="1254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2000">
                <a:solidFill>
                  <a:srgbClr val="003366"/>
                </a:solidFill>
                <a:latin typeface="Freestyle Script" pitchFamily="66" charset="0"/>
              </a:rPr>
              <a:t> </a:t>
            </a:r>
            <a:endParaRPr lang="fr-FR" altLang="fr-FR"/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1" y="0"/>
            <a:ext cx="226774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7200" dirty="0">
                <a:latin typeface="Mistral" pitchFamily="66" charset="0"/>
              </a:rPr>
              <a:t> AXEP</a:t>
            </a:r>
            <a:r>
              <a:rPr lang="fr-FR" altLang="fr-FR" sz="1050" dirty="0">
                <a:latin typeface="Verdana" pitchFamily="34" charset="0"/>
              </a:rPr>
              <a:t> </a:t>
            </a:r>
          </a:p>
        </p:txBody>
      </p:sp>
      <p:sp>
        <p:nvSpPr>
          <p:cNvPr id="3084" name="Rectangle 15"/>
          <p:cNvSpPr>
            <a:spLocks noChangeArrowheads="1"/>
          </p:cNvSpPr>
          <p:nvPr/>
        </p:nvSpPr>
        <p:spPr bwMode="auto">
          <a:xfrm>
            <a:off x="827584" y="764704"/>
            <a:ext cx="1512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2800" dirty="0">
                <a:latin typeface="Freestyle Script" pitchFamily="66" charset="0"/>
              </a:rPr>
              <a:t>Management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133872" y="3203684"/>
            <a:ext cx="787226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292100" algn="ctr" defTabSz="34290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fr-FR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</a:rPr>
              <a:t>Le</a:t>
            </a:r>
            <a:r>
              <a:rPr lang="fr-FR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</a:rPr>
              <a:t> T</a:t>
            </a:r>
            <a:r>
              <a:rPr lang="fr-FR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</a:rPr>
              <a:t>aux de </a:t>
            </a:r>
            <a:r>
              <a:rPr lang="fr-FR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</a:rPr>
              <a:t>R</a:t>
            </a:r>
            <a:r>
              <a:rPr lang="fr-FR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</a:rPr>
              <a:t>endement </a:t>
            </a:r>
            <a:r>
              <a:rPr lang="fr-FR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</a:rPr>
              <a:t>S</a:t>
            </a:r>
            <a:r>
              <a:rPr lang="fr-FR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</a:rPr>
              <a:t>ynthétique</a:t>
            </a:r>
            <a:endParaRPr lang="fr-FR" sz="6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457200" y="549275"/>
            <a:ext cx="3476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4800">
                <a:solidFill>
                  <a:srgbClr val="003366"/>
                </a:solidFill>
                <a:latin typeface="Mistral" pitchFamily="66" charset="0"/>
              </a:rPr>
              <a:t> </a:t>
            </a:r>
            <a:endParaRPr lang="fr-FR" altLang="fr-FR"/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1652588" y="549275"/>
            <a:ext cx="34766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4800">
                <a:solidFill>
                  <a:srgbClr val="003366"/>
                </a:solidFill>
                <a:latin typeface="Mistral" pitchFamily="66" charset="0"/>
              </a:rPr>
              <a:t> </a:t>
            </a:r>
            <a:endParaRPr lang="fr-FR" altLang="fr-FR"/>
          </a:p>
        </p:txBody>
      </p:sp>
      <p:sp>
        <p:nvSpPr>
          <p:cNvPr id="3086" name="Rectangle 11"/>
          <p:cNvSpPr>
            <a:spLocks noChangeArrowheads="1"/>
          </p:cNvSpPr>
          <p:nvPr/>
        </p:nvSpPr>
        <p:spPr bwMode="auto">
          <a:xfrm>
            <a:off x="1771656" y="1044575"/>
            <a:ext cx="1254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2000">
                <a:solidFill>
                  <a:srgbClr val="003366"/>
                </a:solidFill>
                <a:latin typeface="Freestyle Script" pitchFamily="66" charset="0"/>
              </a:rPr>
              <a:t> </a:t>
            </a:r>
            <a:endParaRPr lang="fr-FR" altLang="fr-FR"/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1" y="0"/>
            <a:ext cx="226774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7200" dirty="0">
                <a:latin typeface="Mistral" pitchFamily="66" charset="0"/>
              </a:rPr>
              <a:t> AXEP</a:t>
            </a:r>
            <a:r>
              <a:rPr lang="fr-FR" altLang="fr-FR" sz="1050" dirty="0">
                <a:latin typeface="Verdana" pitchFamily="34" charset="0"/>
              </a:rPr>
              <a:t> 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3131840" y="152400"/>
            <a:ext cx="56994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81000" indent="-292100" algn="r" defTabSz="3429000" eaLnBrk="0" hangingPunct="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fr-FR" altLang="fr-FR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</a:rPr>
              <a:t>TRS - rappels</a:t>
            </a:r>
          </a:p>
        </p:txBody>
      </p:sp>
      <p:sp>
        <p:nvSpPr>
          <p:cNvPr id="3084" name="Rectangle 15"/>
          <p:cNvSpPr>
            <a:spLocks noChangeArrowheads="1"/>
          </p:cNvSpPr>
          <p:nvPr/>
        </p:nvSpPr>
        <p:spPr bwMode="auto">
          <a:xfrm>
            <a:off x="827584" y="764704"/>
            <a:ext cx="1512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2800" dirty="0">
                <a:latin typeface="Freestyle Script" pitchFamily="66" charset="0"/>
              </a:rPr>
              <a:t>Management</a:t>
            </a:r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1403648" y="1433339"/>
            <a:ext cx="7265018" cy="448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6">
                  <a:lumMod val="40000"/>
                  <a:lumOff val="60000"/>
                </a:schemeClr>
              </a:buClr>
              <a:buSzPct val="60000"/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TRS</a:t>
            </a:r>
          </a:p>
          <a:p>
            <a:pPr algn="ctr">
              <a:spcBef>
                <a:spcPct val="20000"/>
              </a:spcBef>
              <a:buClr>
                <a:schemeClr val="accent6">
                  <a:lumMod val="40000"/>
                  <a:lumOff val="60000"/>
                </a:schemeClr>
              </a:buClr>
              <a:buSzPct val="60000"/>
              <a:defRPr/>
            </a:pPr>
            <a:endParaRPr lang="fr-FR" sz="20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6">
                  <a:lumMod val="40000"/>
                  <a:lumOff val="60000"/>
                </a:schemeClr>
              </a:buClr>
              <a:buSzPct val="60000"/>
              <a:defRPr/>
            </a:pPr>
            <a:endParaRPr lang="fr-FR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6">
                  <a:lumMod val="40000"/>
                  <a:lumOff val="60000"/>
                </a:schemeClr>
              </a:buClr>
              <a:buSzPct val="60000"/>
              <a:defRPr/>
            </a:pPr>
            <a:r>
              <a:rPr lang="fr-FR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Indicateur </a:t>
            </a:r>
            <a:r>
              <a:rPr lang="fr-F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 taux d'utilisation des machines.</a:t>
            </a:r>
          </a:p>
          <a:p>
            <a:pPr algn="ctr">
              <a:spcBef>
                <a:spcPct val="20000"/>
              </a:spcBef>
              <a:buClr>
                <a:schemeClr val="accent6">
                  <a:lumMod val="40000"/>
                  <a:lumOff val="60000"/>
                </a:schemeClr>
              </a:buClr>
              <a:buSzPct val="60000"/>
              <a:defRPr/>
            </a:pPr>
            <a:endParaRPr lang="fr-FR" sz="20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6">
                  <a:lumMod val="40000"/>
                  <a:lumOff val="60000"/>
                </a:schemeClr>
              </a:buClr>
              <a:buSzPct val="60000"/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Compare la production réelle à la capacité de production théorique d'une machine ou d'un équipement.</a:t>
            </a:r>
          </a:p>
          <a:p>
            <a:pPr algn="ctr">
              <a:spcBef>
                <a:spcPct val="20000"/>
              </a:spcBef>
              <a:buClr>
                <a:schemeClr val="accent6">
                  <a:lumMod val="40000"/>
                  <a:lumOff val="60000"/>
                </a:schemeClr>
              </a:buClr>
              <a:buSzPct val="60000"/>
              <a:defRPr/>
            </a:pPr>
            <a:endParaRPr lang="fr-FR" sz="20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6">
                  <a:lumMod val="40000"/>
                  <a:lumOff val="60000"/>
                </a:schemeClr>
              </a:buClr>
              <a:buSzPct val="60000"/>
              <a:defRPr/>
            </a:pPr>
            <a:r>
              <a:rPr lang="fr-FR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Permet de diagnostiquer les causes des baisses de production et de cibler ses actions d’amélioration</a:t>
            </a:r>
          </a:p>
          <a:p>
            <a:pPr>
              <a:spcBef>
                <a:spcPct val="20000"/>
              </a:spcBef>
              <a:buClr>
                <a:schemeClr val="accent6">
                  <a:lumMod val="40000"/>
                  <a:lumOff val="60000"/>
                </a:schemeClr>
              </a:buClr>
              <a:buSzPct val="60000"/>
              <a:defRPr/>
            </a:pPr>
            <a:endParaRPr lang="fr-FR" sz="1800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00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1" y="0"/>
            <a:ext cx="226774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7200" dirty="0">
                <a:latin typeface="Mistral" pitchFamily="66" charset="0"/>
              </a:rPr>
              <a:t> AXEP</a:t>
            </a:r>
            <a:r>
              <a:rPr lang="fr-FR" altLang="fr-FR" sz="1050" dirty="0">
                <a:latin typeface="Verdana" pitchFamily="34" charset="0"/>
              </a:rPr>
              <a:t> 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3131840" y="152400"/>
            <a:ext cx="56994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81000" indent="-292100" algn="r" defTabSz="3429000" eaLnBrk="0" hangingPunct="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fr-FR" altLang="fr-FR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</a:rPr>
              <a:t>TRS - rappels</a:t>
            </a:r>
          </a:p>
        </p:txBody>
      </p:sp>
      <p:sp>
        <p:nvSpPr>
          <p:cNvPr id="3084" name="Rectangle 15"/>
          <p:cNvSpPr>
            <a:spLocks noChangeArrowheads="1"/>
          </p:cNvSpPr>
          <p:nvPr/>
        </p:nvSpPr>
        <p:spPr bwMode="auto">
          <a:xfrm>
            <a:off x="827584" y="764704"/>
            <a:ext cx="1512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2800" dirty="0">
                <a:latin typeface="Freestyle Script" pitchFamily="66" charset="0"/>
              </a:rPr>
              <a:t>Management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879241" y="1556792"/>
            <a:ext cx="6340784" cy="2603173"/>
          </a:xfrm>
          <a:prstGeom prst="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Tt = Temps total (24</a:t>
            </a:r>
            <a:r>
              <a:rPr kumimoji="0" lang="fr-FR" sz="11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heures,…)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79240" y="1863707"/>
            <a:ext cx="5339226" cy="2296257"/>
          </a:xfrm>
          <a:prstGeom prst="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= Temps d’ouverture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211911" y="1844824"/>
            <a:ext cx="1008114" cy="38884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7313" marR="0" indent="-873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Fermeture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207232" y="2139548"/>
            <a:ext cx="1008113" cy="282405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7313" indent="-873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Pauses</a:t>
            </a:r>
          </a:p>
          <a:p>
            <a:pPr marL="87313" indent="-873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Entretiens</a:t>
            </a:r>
            <a:r>
              <a:rPr lang="fr-FR" sz="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préventifs,</a:t>
            </a:r>
          </a:p>
          <a:p>
            <a:pPr marL="87313" indent="-873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Nettoyage</a:t>
            </a:r>
          </a:p>
          <a:p>
            <a:pPr marL="87313" indent="-873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</a:t>
            </a:r>
            <a:endParaRPr lang="fr-FR" sz="9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7313" indent="-873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Essais</a:t>
            </a:r>
          </a:p>
          <a:p>
            <a:pPr marL="87313" indent="-873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lang="fr-FR" sz="9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879240" y="2160440"/>
            <a:ext cx="4331113" cy="1999523"/>
          </a:xfrm>
          <a:prstGeom prst="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 = Temps requis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879240" y="2459358"/>
            <a:ext cx="3333886" cy="1700605"/>
          </a:xfrm>
          <a:prstGeom prst="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Tf = Temps de fonctionnement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198299" y="2464432"/>
            <a:ext cx="1012054" cy="16955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7313" marR="0" indent="-87313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Pannes</a:t>
            </a:r>
          </a:p>
          <a:p>
            <a:pPr marL="87313" marR="0" indent="-87313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Absences</a:t>
            </a:r>
            <a:r>
              <a:rPr lang="fr-FR" sz="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personnel</a:t>
            </a:r>
            <a:br>
              <a:rPr lang="fr-FR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 planifiée</a:t>
            </a:r>
          </a:p>
          <a:p>
            <a:pPr marL="87313" marR="0" indent="-87313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Changements</a:t>
            </a:r>
            <a:b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formats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190188" y="2758277"/>
            <a:ext cx="1008111" cy="140168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7313" marR="0" indent="-87313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</a:t>
            </a:r>
            <a:r>
              <a:rPr lang="fr-FR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arts de</a:t>
            </a:r>
            <a:br>
              <a:rPr lang="fr-FR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cadence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879241" y="2752464"/>
            <a:ext cx="2310948" cy="1407499"/>
          </a:xfrm>
          <a:prstGeom prst="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Tn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Temps net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879240" y="3081490"/>
            <a:ext cx="1317914" cy="1078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 = Temps utile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192961" y="3072141"/>
            <a:ext cx="997228" cy="1087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7313" marR="0" indent="-873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 qualité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057841" y="4343663"/>
                <a:ext cx="2139313" cy="616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TRS 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/>
                      </a:rPr>
                      <m:t>=</m:t>
                    </m:r>
                    <m:r>
                      <a:rPr lang="fr-FR" b="0" i="1" smtClean="0"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𝑇𝑢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𝑇𝑟</m:t>
                        </m:r>
                      </m:den>
                    </m:f>
                  </m:oMath>
                </a14:m>
                <a:endParaRPr lang="fr-FR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841" y="4343663"/>
                <a:ext cx="2139313" cy="61683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3143" b="-9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2957820" y="4343663"/>
                <a:ext cx="1467516" cy="614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=</a:t>
                </a:r>
                <a:r>
                  <a:rPr lang="fr-FR" sz="28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𝑇𝑢</m:t>
                        </m:r>
                      </m:num>
                      <m:den>
                        <m:r>
                          <a:rPr lang="fr-FR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𝑇𝑛</m:t>
                        </m:r>
                      </m:den>
                    </m:f>
                  </m:oMath>
                </a14:m>
                <a:r>
                  <a:rPr lang="fr-FR" sz="1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 </a:t>
                </a:r>
                <a:endParaRPr lang="fr-FR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820" y="4343663"/>
                <a:ext cx="1467516" cy="614848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6224" b="-8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/>
              <p:cNvSpPr txBox="1"/>
              <p:nvPr/>
            </p:nvSpPr>
            <p:spPr>
              <a:xfrm>
                <a:off x="3912972" y="4343663"/>
                <a:ext cx="1153503" cy="658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x</a:t>
                </a:r>
                <a:r>
                  <a:rPr lang="fr-FR" sz="28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𝑇𝑛</m:t>
                        </m:r>
                      </m:num>
                      <m:den>
                        <m:r>
                          <a:rPr lang="fr-FR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𝑇𝑓</m:t>
                        </m:r>
                      </m:den>
                    </m:f>
                  </m:oMath>
                </a14:m>
                <a:r>
                  <a:rPr lang="fr-FR" sz="1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 </a:t>
                </a:r>
                <a:endParaRPr lang="fr-FR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23" name="ZoneText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972" y="4343663"/>
                <a:ext cx="1153503" cy="65851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/>
              <p:cNvSpPr txBox="1"/>
              <p:nvPr/>
            </p:nvSpPr>
            <p:spPr>
              <a:xfrm>
                <a:off x="4917809" y="4343663"/>
                <a:ext cx="1466583" cy="627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x </a:t>
                </a:r>
                <a:r>
                  <a:rPr lang="fr-FR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𝑇𝑓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𝑇𝑟</m:t>
                        </m:r>
                      </m:den>
                    </m:f>
                  </m:oMath>
                </a14:m>
                <a:r>
                  <a:rPr lang="fr-FR" sz="1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</a:t>
                </a:r>
                <a:endParaRPr lang="fr-FR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809" y="4343663"/>
                <a:ext cx="1466583" cy="627929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b="-9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ZoneTexte 30"/>
              <p:cNvSpPr txBox="1"/>
              <p:nvPr/>
            </p:nvSpPr>
            <p:spPr>
              <a:xfrm>
                <a:off x="2957820" y="4342470"/>
                <a:ext cx="1467516" cy="616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=</a:t>
                </a:r>
                <a:r>
                  <a:rPr lang="fr-FR" sz="28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𝑇𝑢</m:t>
                        </m:r>
                      </m:num>
                      <m:den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𝑇𝑛</m:t>
                        </m:r>
                      </m:den>
                    </m:f>
                  </m:oMath>
                </a14:m>
                <a:r>
                  <a:rPr lang="fr-FR" sz="1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 </a:t>
                </a:r>
                <a:endParaRPr lang="fr-FR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31" name="ZoneText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820" y="4342470"/>
                <a:ext cx="1467516" cy="616836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l="-6224" b="-58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ZoneTexte 31"/>
              <p:cNvSpPr txBox="1"/>
              <p:nvPr/>
            </p:nvSpPr>
            <p:spPr>
              <a:xfrm>
                <a:off x="3912972" y="4342470"/>
                <a:ext cx="1153503" cy="658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x</a:t>
                </a:r>
                <a:r>
                  <a:rPr lang="fr-FR" sz="28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𝑇𝑛</m:t>
                        </m:r>
                      </m:num>
                      <m:den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𝑇𝑓</m:t>
                        </m:r>
                      </m:den>
                    </m:f>
                  </m:oMath>
                </a14:m>
                <a:r>
                  <a:rPr lang="fr-FR" sz="1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 </a:t>
                </a:r>
                <a:endParaRPr lang="fr-FR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32" name="ZoneText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972" y="4342470"/>
                <a:ext cx="1153503" cy="658514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ZoneTexte 32"/>
              <p:cNvSpPr txBox="1"/>
              <p:nvPr/>
            </p:nvSpPr>
            <p:spPr>
              <a:xfrm>
                <a:off x="4905617" y="4354662"/>
                <a:ext cx="1466583" cy="627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x </a:t>
                </a:r>
                <a:r>
                  <a:rPr lang="fr-FR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𝑇𝑓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𝑇𝑟</m:t>
                        </m:r>
                      </m:den>
                    </m:f>
                  </m:oMath>
                </a14:m>
                <a:r>
                  <a:rPr lang="fr-FR" sz="1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</a:t>
                </a:r>
                <a:endParaRPr lang="fr-FR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33" name="ZoneText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617" y="4354662"/>
                <a:ext cx="1466583" cy="627929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b="-9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Légende à une bordure 2 29"/>
          <p:cNvSpPr/>
          <p:nvPr/>
        </p:nvSpPr>
        <p:spPr bwMode="auto">
          <a:xfrm>
            <a:off x="1652922" y="5431330"/>
            <a:ext cx="4134505" cy="1008112"/>
          </a:xfrm>
          <a:prstGeom prst="accentCallout2">
            <a:avLst>
              <a:gd name="adj1" fmla="val 39310"/>
              <a:gd name="adj2" fmla="val 104338"/>
              <a:gd name="adj3" fmla="val -3019"/>
              <a:gd name="adj4" fmla="val 112627"/>
              <a:gd name="adj5" fmla="val -62862"/>
              <a:gd name="adj6" fmla="val 10211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Taux de </a:t>
            </a:r>
            <a:r>
              <a:rPr lang="fr-FR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disponibilité (Td) </a:t>
            </a:r>
            <a:r>
              <a:rPr lang="fr-FR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r>
              <a:rPr lang="fr-FR" sz="1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Temps machine en état de fonctionnement</a:t>
            </a:r>
          </a:p>
          <a:p>
            <a:pPr algn="ctr"/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Temps 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théorique pour fabriquer les bons produits</a:t>
            </a:r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Légende à une bordure 2 42"/>
          <p:cNvSpPr/>
          <p:nvPr/>
        </p:nvSpPr>
        <p:spPr bwMode="auto">
          <a:xfrm>
            <a:off x="1657613" y="5460172"/>
            <a:ext cx="4134505" cy="1008112"/>
          </a:xfrm>
          <a:prstGeom prst="accentCallout2">
            <a:avLst>
              <a:gd name="adj1" fmla="val 39310"/>
              <a:gd name="adj2" fmla="val 104338"/>
              <a:gd name="adj3" fmla="val -3019"/>
              <a:gd name="adj4" fmla="val 112627"/>
              <a:gd name="adj5" fmla="val -58024"/>
              <a:gd name="adj6" fmla="val 7734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Taux de </a:t>
            </a:r>
            <a:r>
              <a:rPr lang="fr-FR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performance (</a:t>
            </a:r>
            <a:r>
              <a:rPr lang="fr-FR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Tp</a:t>
            </a:r>
            <a:r>
              <a:rPr lang="fr-FR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fr-FR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r>
              <a:rPr lang="fr-FR" sz="14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Temps de fonctionnement à la bonne cadence</a:t>
            </a:r>
          </a:p>
          <a:p>
            <a:pPr algn="ctr"/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Temps machine en état de fonctionnement</a:t>
            </a:r>
          </a:p>
        </p:txBody>
      </p:sp>
      <p:sp>
        <p:nvSpPr>
          <p:cNvPr id="44" name="Légende à une bordure 2 43"/>
          <p:cNvSpPr/>
          <p:nvPr/>
        </p:nvSpPr>
        <p:spPr bwMode="auto">
          <a:xfrm>
            <a:off x="1644612" y="5445224"/>
            <a:ext cx="3268928" cy="1008112"/>
          </a:xfrm>
          <a:prstGeom prst="accentCallout2">
            <a:avLst>
              <a:gd name="adj1" fmla="val 39310"/>
              <a:gd name="adj2" fmla="val 104338"/>
              <a:gd name="adj3" fmla="val -3019"/>
              <a:gd name="adj4" fmla="val 112627"/>
              <a:gd name="adj5" fmla="val -55605"/>
              <a:gd name="adj6" fmla="val 6615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Taux de </a:t>
            </a:r>
            <a:r>
              <a:rPr lang="fr-FR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qualité (</a:t>
            </a:r>
            <a:r>
              <a:rPr lang="fr-FR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Tq</a:t>
            </a:r>
            <a:r>
              <a:rPr lang="fr-FR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)=</a:t>
            </a:r>
            <a:endParaRPr lang="fr-FR" sz="1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14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Temps production de bons produits</a:t>
            </a:r>
          </a:p>
          <a:p>
            <a:pPr algn="ctr"/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Temps de fonctionnement à la bonne cadence</a:t>
            </a:r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1043608" y="5127575"/>
            <a:ext cx="6027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TRG  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  <a:r>
              <a:rPr lang="fr-F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TRS           x             </a:t>
            </a:r>
            <a:r>
              <a:rPr lang="fr-FR" sz="2000" i="1" dirty="0" smtClean="0">
                <a:latin typeface="Cambria Math" panose="02040503050406030204" pitchFamily="18" charset="0"/>
                <a:ea typeface="Cambria Math" panose="02040503050406030204" pitchFamily="18" charset="0"/>
                <a:cs typeface="Verdana" panose="020B0604030504040204" pitchFamily="34" charset="0"/>
              </a:rPr>
              <a:t>Tc</a:t>
            </a:r>
            <a:endParaRPr lang="fr-FR" i="1" dirty="0">
              <a:latin typeface="Cambria Math" panose="02040503050406030204" pitchFamily="18" charset="0"/>
              <a:ea typeface="Cambria Math" panose="02040503050406030204" pitchFamily="18" charset="0"/>
              <a:cs typeface="Verdana" panose="020B0604030504040204" pitchFamily="34" charset="0"/>
            </a:endParaRPr>
          </a:p>
        </p:txBody>
      </p:sp>
      <p:sp>
        <p:nvSpPr>
          <p:cNvPr id="34" name="Légende à une bordure 2 33"/>
          <p:cNvSpPr/>
          <p:nvPr/>
        </p:nvSpPr>
        <p:spPr bwMode="auto">
          <a:xfrm>
            <a:off x="2555725" y="5693288"/>
            <a:ext cx="3268928" cy="1008112"/>
          </a:xfrm>
          <a:prstGeom prst="accentCallout2">
            <a:avLst>
              <a:gd name="adj1" fmla="val 39310"/>
              <a:gd name="adj2" fmla="val 104338"/>
              <a:gd name="adj3" fmla="val 18577"/>
              <a:gd name="adj4" fmla="val 134938"/>
              <a:gd name="adj5" fmla="val -21051"/>
              <a:gd name="adj6" fmla="val 1280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Taux de </a:t>
            </a:r>
            <a:r>
              <a:rPr lang="fr-FR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charge (Tc)=</a:t>
            </a:r>
            <a:endParaRPr lang="fr-FR" sz="1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1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Temps théorique pour fabriquer les bons produits</a:t>
            </a:r>
          </a:p>
          <a:p>
            <a:pPr algn="ctr"/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Temps d’ouverture</a:t>
            </a:r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Flèche droite 34"/>
          <p:cNvSpPr/>
          <p:nvPr/>
        </p:nvSpPr>
        <p:spPr bwMode="auto">
          <a:xfrm>
            <a:off x="1349897" y="2193648"/>
            <a:ext cx="197767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Flèche droite 35"/>
          <p:cNvSpPr/>
          <p:nvPr/>
        </p:nvSpPr>
        <p:spPr bwMode="auto">
          <a:xfrm>
            <a:off x="1349897" y="2505088"/>
            <a:ext cx="197767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Flèche droite 36"/>
          <p:cNvSpPr/>
          <p:nvPr/>
        </p:nvSpPr>
        <p:spPr bwMode="auto">
          <a:xfrm>
            <a:off x="1349897" y="2193648"/>
            <a:ext cx="197767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Flèche droite 37"/>
          <p:cNvSpPr/>
          <p:nvPr/>
        </p:nvSpPr>
        <p:spPr bwMode="auto">
          <a:xfrm>
            <a:off x="1349897" y="3573016"/>
            <a:ext cx="197767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Flèche droite 38"/>
          <p:cNvSpPr/>
          <p:nvPr/>
        </p:nvSpPr>
        <p:spPr bwMode="auto">
          <a:xfrm>
            <a:off x="1349897" y="3573016"/>
            <a:ext cx="197767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Flèche droite 39"/>
          <p:cNvSpPr/>
          <p:nvPr/>
        </p:nvSpPr>
        <p:spPr bwMode="auto">
          <a:xfrm>
            <a:off x="1349897" y="2804232"/>
            <a:ext cx="197767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Flèche droite 40"/>
          <p:cNvSpPr/>
          <p:nvPr/>
        </p:nvSpPr>
        <p:spPr bwMode="auto">
          <a:xfrm>
            <a:off x="1349897" y="2804232"/>
            <a:ext cx="197767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Flèche droite 41"/>
          <p:cNvSpPr/>
          <p:nvPr/>
        </p:nvSpPr>
        <p:spPr bwMode="auto">
          <a:xfrm>
            <a:off x="1349897" y="2505088"/>
            <a:ext cx="197767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Légende à une bordure 2 45"/>
          <p:cNvSpPr/>
          <p:nvPr/>
        </p:nvSpPr>
        <p:spPr bwMode="auto">
          <a:xfrm>
            <a:off x="2127497" y="5085184"/>
            <a:ext cx="4416988" cy="1008112"/>
          </a:xfrm>
          <a:prstGeom prst="accentCallout2">
            <a:avLst>
              <a:gd name="adj1" fmla="val 50304"/>
              <a:gd name="adj2" fmla="val -5807"/>
              <a:gd name="adj3" fmla="val 4285"/>
              <a:gd name="adj4" fmla="val -23740"/>
              <a:gd name="adj5" fmla="val -24679"/>
              <a:gd name="adj6" fmla="val -147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Taux </a:t>
            </a:r>
            <a:r>
              <a:rPr lang="fr-FR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rendement synthétique (TRS) =</a:t>
            </a:r>
            <a:endParaRPr lang="fr-FR" sz="1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14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Temps réel de </a:t>
            </a:r>
            <a:r>
              <a:rPr lang="fr-FR" sz="1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production de bons </a:t>
            </a:r>
            <a:r>
              <a:rPr lang="fr-FR" sz="14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produits</a:t>
            </a:r>
          </a:p>
          <a:p>
            <a:pPr algn="ctr"/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Temps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théorique pour fabriquer les bons 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produits</a:t>
            </a:r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Flèche droite 46"/>
          <p:cNvSpPr/>
          <p:nvPr/>
        </p:nvSpPr>
        <p:spPr bwMode="auto">
          <a:xfrm>
            <a:off x="1349897" y="1880915"/>
            <a:ext cx="197767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Flèche droite 47"/>
          <p:cNvSpPr/>
          <p:nvPr/>
        </p:nvSpPr>
        <p:spPr bwMode="auto">
          <a:xfrm>
            <a:off x="1349897" y="2193648"/>
            <a:ext cx="197767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9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4" grpId="0" animBg="1"/>
      <p:bldP spid="22" grpId="0" animBg="1"/>
      <p:bldP spid="23" grpId="0" animBg="1"/>
      <p:bldP spid="24" grpId="0" animBg="1"/>
      <p:bldP spid="31" grpId="0" animBg="1"/>
      <p:bldP spid="32" grpId="0" animBg="1"/>
      <p:bldP spid="33" grpId="0" animBg="1"/>
      <p:bldP spid="30" grpId="0" animBg="1"/>
      <p:bldP spid="43" grpId="0" animBg="1"/>
      <p:bldP spid="44" grpId="0" animBg="1"/>
      <p:bldP spid="45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Bleu électrique">
  <a:themeElements>
    <a:clrScheme name="Bleu électriqu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Bleu électriqu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Bleu électriqu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u électriqu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u électriqu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Designs\Bleu électrique.pot</Template>
  <TotalTime>2168</TotalTime>
  <Words>253</Words>
  <Application>Microsoft Office PowerPoint</Application>
  <PresentationFormat>Affichage à l'écran (4:3)</PresentationFormat>
  <Paragraphs>67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Bleu électrique</vt:lpstr>
      <vt:lpstr>Présentation PowerPoint</vt:lpstr>
      <vt:lpstr>Présentation PowerPoint</vt:lpstr>
      <vt:lpstr>Présentation PowerPoint</vt:lpstr>
    </vt:vector>
  </TitlesOfParts>
  <Manager>Olivier CIBERT</Manager>
  <Company>Axep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Axep Management</dc:title>
  <dc:creator>Olivier CIBERT</dc:creator>
  <cp:keywords>06.68.82.22.21</cp:keywords>
  <cp:lastModifiedBy>Olivier Cibert</cp:lastModifiedBy>
  <cp:revision>134</cp:revision>
  <dcterms:created xsi:type="dcterms:W3CDTF">2010-03-26T10:37:32Z</dcterms:created>
  <dcterms:modified xsi:type="dcterms:W3CDTF">2015-04-28T13:45:13Z</dcterms:modified>
</cp:coreProperties>
</file>